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C1C1C"/>
    <a:srgbClr val="FF00FF"/>
    <a:srgbClr val="FF9933"/>
    <a:srgbClr val="FFFF66"/>
    <a:srgbClr val="3399FF"/>
    <a:srgbClr val="CCECFF"/>
    <a:srgbClr val="FFFF99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95" autoAdjust="0"/>
  </p:normalViewPr>
  <p:slideViewPr>
    <p:cSldViewPr>
      <p:cViewPr varScale="1">
        <p:scale>
          <a:sx n="50" d="100"/>
          <a:sy n="50" d="100"/>
        </p:scale>
        <p:origin x="2340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83" cy="493710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07" y="0"/>
            <a:ext cx="2918883" cy="493710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r">
              <a:defRPr sz="1200"/>
            </a:lvl1pPr>
          </a:lstStyle>
          <a:p>
            <a:fld id="{3FE47923-D574-4093-B9BF-087FEA11AA44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5" tIns="45373" rIns="90745" bIns="453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6" y="4686302"/>
            <a:ext cx="5389554" cy="4440234"/>
          </a:xfrm>
          <a:prstGeom prst="rect">
            <a:avLst/>
          </a:prstGeom>
        </p:spPr>
        <p:txBody>
          <a:bodyPr vert="horz" lIns="90745" tIns="45373" rIns="90745" bIns="453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27"/>
            <a:ext cx="2918883" cy="493709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07" y="9371027"/>
            <a:ext cx="2918883" cy="493709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r">
              <a:defRPr sz="1200"/>
            </a:lvl1pPr>
          </a:lstStyle>
          <a:p>
            <a:fld id="{4800748E-8FB5-4A62-95AE-CA9AF1A10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92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0748E-8FB5-4A62-95AE-CA9AF1A10FE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02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36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10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22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16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21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9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25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4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64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78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68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412230" y="8205282"/>
            <a:ext cx="6152943" cy="124567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100"/>
              </a:lnSpc>
            </a:pP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　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お申し込み・お問い合わせ先　　　　　　　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滋賀県地球温暖化防止活動推進センター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525-0066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草津市矢橋町字帰帆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2108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番地　（公財）淡海環境保全財団内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639221" y="1608682"/>
            <a:ext cx="3416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びわ湖の魚を調べよう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～地球温暖化とのつながり～</a:t>
            </a:r>
            <a:endParaRPr kumimoji="1" lang="ja-JP" altLang="en-US" sz="1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278671" y="2690053"/>
            <a:ext cx="396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びわ湖やそのまわりの川に棲む魚について学び、今後地球温暖化がどのように影響するかを考えます。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0338" y="9578647"/>
            <a:ext cx="4162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本事業は滋賀県の委託事業として実施しています。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735" y="9119038"/>
            <a:ext cx="5228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https://www.ohmi.or.jp/ondanka/</a:t>
            </a:r>
            <a:endParaRPr kumimoji="1" lang="ja-JP" altLang="en-US" sz="12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473" y="420289"/>
            <a:ext cx="3076486" cy="114596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162352" y="335713"/>
            <a:ext cx="2376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未来を考える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夏休み自由研究講座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14096" y="4826240"/>
            <a:ext cx="2833394" cy="1042839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対象・定員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県内小学校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4~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６年生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（保護者同伴）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 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（先着申し込み順）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29000" y="4826240"/>
            <a:ext cx="3002556" cy="1519565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lIns="36000" tIns="0" rIns="36000" bIns="0" rtlCol="0" anchor="ctr" anchorCtr="1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lnSpc>
                <a:spcPts val="1800"/>
              </a:lnSpc>
            </a:pPr>
            <a:r>
              <a:rPr lang="ja-JP" altLang="en-US" dirty="0"/>
              <a:t>申込方法</a:t>
            </a:r>
            <a:endParaRPr lang="en-US" altLang="ja-JP" dirty="0"/>
          </a:p>
          <a:p>
            <a:pPr>
              <a:lnSpc>
                <a:spcPts val="1800"/>
              </a:lnSpc>
            </a:pPr>
            <a:r>
              <a:rPr lang="ja-JP" altLang="en-US" dirty="0"/>
              <a:t>講座名</a:t>
            </a:r>
            <a:r>
              <a:rPr lang="ja-JP" altLang="en-US" sz="1000" b="1" dirty="0"/>
              <a:t>「びわ湖の魚を調べよう」</a:t>
            </a:r>
            <a:r>
              <a:rPr lang="ja-JP" altLang="en-US" dirty="0"/>
              <a:t>と、</a:t>
            </a:r>
            <a:endParaRPr lang="en-US" altLang="ja-JP" dirty="0"/>
          </a:p>
          <a:p>
            <a:pPr>
              <a:lnSpc>
                <a:spcPts val="1800"/>
              </a:lnSpc>
            </a:pPr>
            <a:r>
              <a:rPr lang="ja-JP" altLang="ja-JP" dirty="0"/>
              <a:t>氏名、学年、連絡先電話番号を書いて、</a:t>
            </a:r>
            <a:r>
              <a:rPr lang="en-US" altLang="ja-JP" dirty="0"/>
              <a:t>ondanka@ohmi.or.jp</a:t>
            </a:r>
          </a:p>
          <a:p>
            <a:pPr>
              <a:lnSpc>
                <a:spcPts val="1800"/>
              </a:lnSpc>
            </a:pPr>
            <a:r>
              <a:rPr lang="ja-JP" altLang="en-US" dirty="0"/>
              <a:t>へメールでお申込みください。</a:t>
            </a:r>
          </a:p>
          <a:p>
            <a:pPr>
              <a:lnSpc>
                <a:spcPts val="1800"/>
              </a:lnSpc>
            </a:pPr>
            <a:r>
              <a:rPr lang="ja-JP" altLang="ja-JP" dirty="0"/>
              <a:t>　</a:t>
            </a:r>
            <a:endParaRPr lang="ja-JP" altLang="en-US" dirty="0"/>
          </a:p>
        </p:txBody>
      </p:sp>
      <p:cxnSp>
        <p:nvCxnSpPr>
          <p:cNvPr id="4" name="直線コネクタ 3"/>
          <p:cNvCxnSpPr>
            <a:cxnSpLocks/>
          </p:cNvCxnSpPr>
          <p:nvPr/>
        </p:nvCxnSpPr>
        <p:spPr>
          <a:xfrm>
            <a:off x="1143612" y="1680059"/>
            <a:ext cx="299184" cy="499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5149425" y="1713880"/>
            <a:ext cx="351897" cy="4608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3561921" y="5116550"/>
            <a:ext cx="2736713" cy="1877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620688" y="5209927"/>
            <a:ext cx="2638058" cy="1877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5303350" y="335713"/>
            <a:ext cx="1152128" cy="6986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524354" y="463909"/>
            <a:ext cx="797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 料</a:t>
            </a: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99" y="1839176"/>
            <a:ext cx="722528" cy="738949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922" y="1887794"/>
            <a:ext cx="523158" cy="535048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075" y="8933245"/>
            <a:ext cx="1457626" cy="82507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812972" y="8890182"/>
            <a:ext cx="485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TEL</a:t>
            </a:r>
            <a:r>
              <a:rPr lang="ja-JP" altLang="en-US" sz="1200" dirty="0"/>
              <a:t>： </a:t>
            </a:r>
            <a:r>
              <a:rPr lang="en-US" altLang="ja-JP" sz="1200" dirty="0"/>
              <a:t>077-569-5301</a:t>
            </a:r>
            <a:r>
              <a:rPr lang="ja-JP" altLang="en-US" sz="1200" dirty="0"/>
              <a:t>　　</a:t>
            </a:r>
            <a:r>
              <a:rPr lang="en-US" altLang="ja-JP" sz="1200" dirty="0"/>
              <a:t>FAX</a:t>
            </a:r>
            <a:r>
              <a:rPr lang="ja-JP" altLang="en-US" sz="1200" dirty="0"/>
              <a:t>： </a:t>
            </a:r>
            <a:r>
              <a:rPr lang="en-US" altLang="ja-JP" sz="1200" dirty="0"/>
              <a:t>077-569-5304</a:t>
            </a:r>
            <a:r>
              <a:rPr lang="ja-JP" altLang="en-US" sz="1200" dirty="0"/>
              <a:t>　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/>
              <a:t>ondanka@ohmi.or.jp</a:t>
            </a:r>
            <a:endParaRPr kumimoji="1" lang="ja-JP" altLang="en-US" sz="12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860" y="2285194"/>
            <a:ext cx="1029012" cy="292931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478" y="2294316"/>
            <a:ext cx="1029012" cy="292931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490" y="2313055"/>
            <a:ext cx="1029012" cy="292931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765" y="2338818"/>
            <a:ext cx="1029012" cy="292931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860" y="3278054"/>
            <a:ext cx="1029012" cy="292931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478" y="3287829"/>
            <a:ext cx="1029012" cy="292931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490" y="3296361"/>
            <a:ext cx="1029012" cy="292931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765" y="3296361"/>
            <a:ext cx="1029012" cy="292931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808168" y="3617186"/>
            <a:ext cx="1839197" cy="1093916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V="1">
            <a:off x="936481" y="4021940"/>
            <a:ext cx="1582570" cy="1047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3078250" y="3631528"/>
            <a:ext cx="2736713" cy="1047095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さざなみタウン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1C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会議室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200" b="0" i="0" dirty="0">
                <a:solidFill>
                  <a:srgbClr val="212529"/>
                </a:solidFill>
                <a:effectLst/>
                <a:latin typeface="ヒラギノ角ゴ ProN W3"/>
              </a:rPr>
              <a:t> </a:t>
            </a:r>
            <a:r>
              <a:rPr lang="ja-JP" altLang="en-US" sz="1200" b="0" i="0" dirty="0">
                <a:solidFill>
                  <a:srgbClr val="333333"/>
                </a:solidFill>
                <a:effectLst/>
                <a:latin typeface="MPLUS1p"/>
              </a:rPr>
              <a:t>滋賀県長浜市高田町</a:t>
            </a:r>
            <a:r>
              <a:rPr lang="en-US" altLang="ja-JP" sz="1200" b="0" i="0" dirty="0">
                <a:solidFill>
                  <a:srgbClr val="333333"/>
                </a:solidFill>
                <a:effectLst/>
                <a:latin typeface="MPLUS1p"/>
              </a:rPr>
              <a:t>12</a:t>
            </a:r>
            <a:r>
              <a:rPr lang="ja-JP" altLang="en-US" sz="1200" b="0" i="0" dirty="0">
                <a:solidFill>
                  <a:srgbClr val="333333"/>
                </a:solidFill>
                <a:effectLst/>
                <a:latin typeface="MPLUS1p"/>
              </a:rPr>
              <a:t>番</a:t>
            </a:r>
            <a:r>
              <a:rPr lang="en-US" altLang="ja-JP" sz="1200" b="0" i="0" dirty="0">
                <a:solidFill>
                  <a:srgbClr val="333333"/>
                </a:solidFill>
                <a:effectLst/>
                <a:latin typeface="MPLUS1p"/>
              </a:rPr>
              <a:t>34</a:t>
            </a:r>
            <a:r>
              <a:rPr lang="ja-JP" altLang="en-US" sz="1200" b="0" i="0" dirty="0">
                <a:solidFill>
                  <a:srgbClr val="333333"/>
                </a:solidFill>
                <a:effectLst/>
                <a:latin typeface="MPLUS1p"/>
              </a:rPr>
              <a:t>号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 flipV="1">
            <a:off x="3192076" y="3999641"/>
            <a:ext cx="2279325" cy="758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7B7230D0-342B-41F0-A4B4-2A21D77AEB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95" y="6450242"/>
            <a:ext cx="2223718" cy="164555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73155CE-1E54-4164-8FD8-6B5792B788C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011" y="6473782"/>
            <a:ext cx="1321440" cy="1474127"/>
          </a:xfrm>
          <a:prstGeom prst="rect">
            <a:avLst/>
          </a:prstGeom>
        </p:spPr>
      </p:pic>
      <p:sp>
        <p:nvSpPr>
          <p:cNvPr id="17" name="吹き出し: 円形 16">
            <a:extLst>
              <a:ext uri="{FF2B5EF4-FFF2-40B4-BE49-F238E27FC236}">
                <a16:creationId xmlns:a16="http://schemas.microsoft.com/office/drawing/2014/main" id="{087F2948-2083-4737-8704-34700004D7DD}"/>
              </a:ext>
            </a:extLst>
          </p:cNvPr>
          <p:cNvSpPr/>
          <p:nvPr/>
        </p:nvSpPr>
        <p:spPr>
          <a:xfrm>
            <a:off x="514097" y="6345804"/>
            <a:ext cx="1743770" cy="1275001"/>
          </a:xfrm>
          <a:prstGeom prst="wedgeEllipseCallout">
            <a:avLst>
              <a:gd name="adj1" fmla="val 68099"/>
              <a:gd name="adj2" fmla="val -9044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39A3EC4-BBA7-4D3C-B6CA-DCB3280C281C}"/>
              </a:ext>
            </a:extLst>
          </p:cNvPr>
          <p:cNvSpPr txBox="1"/>
          <p:nvPr/>
        </p:nvSpPr>
        <p:spPr>
          <a:xfrm>
            <a:off x="652330" y="6540379"/>
            <a:ext cx="1624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地球の</a:t>
            </a:r>
            <a:endParaRPr kumimoji="1" lang="en-US" altLang="ja-JP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ja-JP" altLang="en-U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温暖化について考えよう。</a:t>
            </a:r>
            <a:endParaRPr kumimoji="1" lang="ja-JP" altLang="en-US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2599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211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HG丸ｺﾞｼｯｸM-PRO</vt:lpstr>
      <vt:lpstr>MPLUS1p</vt:lpstr>
      <vt:lpstr>ヒラギノ角ゴ ProN W3</vt:lpstr>
      <vt:lpstr>メイリオ</vt:lpstr>
      <vt:lpstr>Aharoni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ohmi9</dc:creator>
  <cp:lastModifiedBy>公益財団法人 淡海環境保全財団</cp:lastModifiedBy>
  <cp:revision>202</cp:revision>
  <cp:lastPrinted>2022-06-27T04:35:16Z</cp:lastPrinted>
  <dcterms:created xsi:type="dcterms:W3CDTF">2013-10-18T01:25:13Z</dcterms:created>
  <dcterms:modified xsi:type="dcterms:W3CDTF">2023-06-22T09:41:00Z</dcterms:modified>
</cp:coreProperties>
</file>